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87" r:id="rId2"/>
    <p:sldId id="296" r:id="rId3"/>
    <p:sldId id="301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302" r:id="rId12"/>
    <p:sldId id="303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3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8" autoAdjust="0"/>
    <p:restoredTop sz="94599" autoAdjust="0"/>
  </p:normalViewPr>
  <p:slideViewPr>
    <p:cSldViewPr>
      <p:cViewPr varScale="1">
        <p:scale>
          <a:sx n="96" d="100"/>
          <a:sy n="96" d="100"/>
        </p:scale>
        <p:origin x="46" y="713"/>
      </p:cViewPr>
      <p:guideLst>
        <p:guide pos="3839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51A2B828-8935-41D8-9CA7-ECFC8D28C71F}"/>
  </pc:docChgLst>
  <pc:docChgLst>
    <pc:chgData name="Rob Sewell" userId="c802df42025d5e1f" providerId="LiveId" clId="{8A9BAFE6-1E7C-4B06-B855-64922D3370AB}"/>
  </pc:docChgLst>
  <pc:docChgLst>
    <pc:chgData name="Rob Sewell" userId="c802df42025d5e1f" providerId="LiveId" clId="{2F934854-5D97-4DF8-8624-95C8FC1A8916}"/>
    <pc:docChg chg="undo custSel addSld delSld modSld sldOrd">
      <pc:chgData name="Rob Sewell" userId="c802df42025d5e1f" providerId="LiveId" clId="{2F934854-5D97-4DF8-8624-95C8FC1A8916}" dt="2018-02-11T11:50:46.170" v="372" actId="20577"/>
      <pc:docMkLst>
        <pc:docMk/>
      </pc:docMkLst>
      <pc:sldChg chg="delSp modSp">
        <pc:chgData name="Rob Sewell" userId="c802df42025d5e1f" providerId="LiveId" clId="{2F934854-5D97-4DF8-8624-95C8FC1A8916}" dt="2018-02-11T11:10:00.913" v="83" actId="478"/>
        <pc:sldMkLst>
          <pc:docMk/>
          <pc:sldMk cId="98747621" sldId="287"/>
        </pc:sldMkLst>
        <pc:spChg chg="mod">
          <ac:chgData name="Rob Sewell" userId="c802df42025d5e1f" providerId="LiveId" clId="{2F934854-5D97-4DF8-8624-95C8FC1A8916}" dt="2018-02-11T11:09:44.375" v="82"/>
          <ac:spMkLst>
            <pc:docMk/>
            <pc:sldMk cId="98747621" sldId="287"/>
            <ac:spMk id="4" creationId="{00000000-0000-0000-0000-000000000000}"/>
          </ac:spMkLst>
        </pc:spChg>
        <pc:picChg chg="del">
          <ac:chgData name="Rob Sewell" userId="c802df42025d5e1f" providerId="LiveId" clId="{2F934854-5D97-4DF8-8624-95C8FC1A8916}" dt="2018-02-11T11:10:00.913" v="83" actId="478"/>
          <ac:picMkLst>
            <pc:docMk/>
            <pc:sldMk cId="98747621" sldId="287"/>
            <ac:picMk id="3" creationId="{2E861F28-7237-45C7-9A32-33135490D305}"/>
          </ac:picMkLst>
        </pc:picChg>
      </pc:sldChg>
      <pc:sldChg chg="delSp modSp modAnim">
        <pc:chgData name="Rob Sewell" userId="c802df42025d5e1f" providerId="LiveId" clId="{2F934854-5D97-4DF8-8624-95C8FC1A8916}" dt="2018-02-11T11:46:03.224" v="331" actId="1076"/>
        <pc:sldMkLst>
          <pc:docMk/>
          <pc:sldMk cId="4187190148" sldId="290"/>
        </pc:sldMkLst>
        <pc:spChg chg="del">
          <ac:chgData name="Rob Sewell" userId="c802df42025d5e1f" providerId="LiveId" clId="{2F934854-5D97-4DF8-8624-95C8FC1A8916}" dt="2018-02-11T11:40:52.549" v="106"/>
          <ac:spMkLst>
            <pc:docMk/>
            <pc:sldMk cId="4187190148" sldId="290"/>
            <ac:spMk id="2" creationId="{00000000-0000-0000-0000-000000000000}"/>
          </ac:spMkLst>
        </pc:spChg>
        <pc:spChg chg="mod">
          <ac:chgData name="Rob Sewell" userId="c802df42025d5e1f" providerId="LiveId" clId="{2F934854-5D97-4DF8-8624-95C8FC1A8916}" dt="2018-02-11T11:46:03.224" v="331" actId="1076"/>
          <ac:spMkLst>
            <pc:docMk/>
            <pc:sldMk cId="4187190148" sldId="290"/>
            <ac:spMk id="9" creationId="{00000000-0000-0000-0000-000000000000}"/>
          </ac:spMkLst>
        </pc:spChg>
      </pc:sldChg>
      <pc:sldChg chg="addSp delSp modSp">
        <pc:chgData name="Rob Sewell" userId="c802df42025d5e1f" providerId="LiveId" clId="{2F934854-5D97-4DF8-8624-95C8FC1A8916}" dt="2018-02-11T11:36:03.971" v="105" actId="1076"/>
        <pc:sldMkLst>
          <pc:docMk/>
          <pc:sldMk cId="1455764270" sldId="291"/>
        </pc:sldMkLst>
        <pc:picChg chg="del">
          <ac:chgData name="Rob Sewell" userId="c802df42025d5e1f" providerId="LiveId" clId="{2F934854-5D97-4DF8-8624-95C8FC1A8916}" dt="2018-02-11T11:34:10.120" v="98" actId="478"/>
          <ac:picMkLst>
            <pc:docMk/>
            <pc:sldMk cId="1455764270" sldId="291"/>
            <ac:picMk id="3" creationId="{00000000-0000-0000-0000-000000000000}"/>
          </ac:picMkLst>
        </pc:picChg>
        <pc:picChg chg="add del mod">
          <ac:chgData name="Rob Sewell" userId="c802df42025d5e1f" providerId="LiveId" clId="{2F934854-5D97-4DF8-8624-95C8FC1A8916}" dt="2018-02-11T11:35:47.591" v="102" actId="478"/>
          <ac:picMkLst>
            <pc:docMk/>
            <pc:sldMk cId="1455764270" sldId="291"/>
            <ac:picMk id="4" creationId="{58C8331E-C399-41C1-BE6E-2EB355787A2F}"/>
          </ac:picMkLst>
        </pc:picChg>
        <pc:picChg chg="add mod">
          <ac:chgData name="Rob Sewell" userId="c802df42025d5e1f" providerId="LiveId" clId="{2F934854-5D97-4DF8-8624-95C8FC1A8916}" dt="2018-02-11T11:36:03.971" v="105" actId="1076"/>
          <ac:picMkLst>
            <pc:docMk/>
            <pc:sldMk cId="1455764270" sldId="291"/>
            <ac:picMk id="6" creationId="{504F8A83-F2B3-4DB0-BD91-14452188F78F}"/>
          </ac:picMkLst>
        </pc:picChg>
      </pc:sldChg>
      <pc:sldChg chg="del">
        <pc:chgData name="Rob Sewell" userId="c802df42025d5e1f" providerId="LiveId" clId="{2F934854-5D97-4DF8-8624-95C8FC1A8916}" dt="2018-02-11T11:47:25.056" v="334" actId="2696"/>
        <pc:sldMkLst>
          <pc:docMk/>
          <pc:sldMk cId="1809566152" sldId="295"/>
        </pc:sldMkLst>
      </pc:sldChg>
      <pc:sldChg chg="addSp delSp modSp delAnim modAnim">
        <pc:chgData name="Rob Sewell" userId="c802df42025d5e1f" providerId="LiveId" clId="{2F934854-5D97-4DF8-8624-95C8FC1A8916}" dt="2018-02-11T11:17:20.243" v="93"/>
        <pc:sldMkLst>
          <pc:docMk/>
          <pc:sldMk cId="505776925" sldId="296"/>
        </pc:sldMkLst>
        <pc:spChg chg="del mod">
          <ac:chgData name="Rob Sewell" userId="c802df42025d5e1f" providerId="LiveId" clId="{2F934854-5D97-4DF8-8624-95C8FC1A8916}" dt="2018-02-11T11:10:19.738" v="85" actId="478"/>
          <ac:spMkLst>
            <pc:docMk/>
            <pc:sldMk cId="505776925" sldId="296"/>
            <ac:spMk id="4" creationId="{26195C99-1D0C-40F8-9B26-C5412951A66E}"/>
          </ac:spMkLst>
        </pc:spChg>
        <pc:picChg chg="add del mod">
          <ac:chgData name="Rob Sewell" userId="c802df42025d5e1f" providerId="LiveId" clId="{2F934854-5D97-4DF8-8624-95C8FC1A8916}" dt="2018-02-11T11:15:44.358" v="90" actId="931"/>
          <ac:picMkLst>
            <pc:docMk/>
            <pc:sldMk cId="505776925" sldId="296"/>
            <ac:picMk id="6" creationId="{89DB5444-A10F-427E-B32E-7E7BDDB55DE5}"/>
          </ac:picMkLst>
        </pc:picChg>
        <pc:picChg chg="add mod">
          <ac:chgData name="Rob Sewell" userId="c802df42025d5e1f" providerId="LiveId" clId="{2F934854-5D97-4DF8-8624-95C8FC1A8916}" dt="2018-02-11T11:17:15.922" v="92" actId="27614"/>
          <ac:picMkLst>
            <pc:docMk/>
            <pc:sldMk cId="505776925" sldId="296"/>
            <ac:picMk id="8" creationId="{50FE23EF-A64A-4A4E-B445-3F1EEC46FD55}"/>
          </ac:picMkLst>
        </pc:picChg>
      </pc:sldChg>
      <pc:sldChg chg="del">
        <pc:chgData name="Rob Sewell" userId="c802df42025d5e1f" providerId="LiveId" clId="{2F934854-5D97-4DF8-8624-95C8FC1A8916}" dt="2018-02-11T11:17:35.655" v="94" actId="2696"/>
        <pc:sldMkLst>
          <pc:docMk/>
          <pc:sldMk cId="3642487453" sldId="297"/>
        </pc:sldMkLst>
      </pc:sldChg>
      <pc:sldChg chg="del">
        <pc:chgData name="Rob Sewell" userId="c802df42025d5e1f" providerId="LiveId" clId="{2F934854-5D97-4DF8-8624-95C8FC1A8916}" dt="2018-02-11T11:17:43.723" v="95" actId="2696"/>
        <pc:sldMkLst>
          <pc:docMk/>
          <pc:sldMk cId="3940241737" sldId="298"/>
        </pc:sldMkLst>
      </pc:sldChg>
      <pc:sldChg chg="del">
        <pc:chgData name="Rob Sewell" userId="c802df42025d5e1f" providerId="LiveId" clId="{2F934854-5D97-4DF8-8624-95C8FC1A8916}" dt="2018-02-11T11:17:59.694" v="97" actId="2696"/>
        <pc:sldMkLst>
          <pc:docMk/>
          <pc:sldMk cId="1017000895" sldId="299"/>
        </pc:sldMkLst>
      </pc:sldChg>
      <pc:sldChg chg="del">
        <pc:chgData name="Rob Sewell" userId="c802df42025d5e1f" providerId="LiveId" clId="{2F934854-5D97-4DF8-8624-95C8FC1A8916}" dt="2018-02-11T11:17:58.381" v="96" actId="2696"/>
        <pc:sldMkLst>
          <pc:docMk/>
          <pc:sldMk cId="3260902988" sldId="300"/>
        </pc:sldMkLst>
      </pc:sldChg>
      <pc:sldChg chg="add">
        <pc:chgData name="Rob Sewell" userId="c802df42025d5e1f" providerId="LiveId" clId="{2F934854-5D97-4DF8-8624-95C8FC1A8916}" dt="2018-02-11T11:15:01.420" v="86"/>
        <pc:sldMkLst>
          <pc:docMk/>
          <pc:sldMk cId="2681104630" sldId="301"/>
        </pc:sldMkLst>
      </pc:sldChg>
      <pc:sldChg chg="add ord">
        <pc:chgData name="Rob Sewell" userId="c802df42025d5e1f" providerId="LiveId" clId="{2F934854-5D97-4DF8-8624-95C8FC1A8916}" dt="2018-02-11T11:47:16.628" v="333"/>
        <pc:sldMkLst>
          <pc:docMk/>
          <pc:sldMk cId="3474579323" sldId="302"/>
        </pc:sldMkLst>
      </pc:sldChg>
      <pc:sldChg chg="modSp add ord">
        <pc:chgData name="Rob Sewell" userId="c802df42025d5e1f" providerId="LiveId" clId="{2F934854-5D97-4DF8-8624-95C8FC1A8916}" dt="2018-02-11T11:50:46.170" v="372" actId="20577"/>
        <pc:sldMkLst>
          <pc:docMk/>
          <pc:sldMk cId="804619340" sldId="303"/>
        </pc:sldMkLst>
        <pc:spChg chg="mod">
          <ac:chgData name="Rob Sewell" userId="c802df42025d5e1f" providerId="LiveId" clId="{2F934854-5D97-4DF8-8624-95C8FC1A8916}" dt="2018-02-11T11:50:46.170" v="372" actId="20577"/>
          <ac:spMkLst>
            <pc:docMk/>
            <pc:sldMk cId="804619340" sldId="303"/>
            <ac:spMk id="2" creationId="{00000000-0000-0000-0000-000000000000}"/>
          </ac:spMkLst>
        </pc:spChg>
        <pc:spChg chg="mod">
          <ac:chgData name="Rob Sewell" userId="c802df42025d5e1f" providerId="LiveId" clId="{2F934854-5D97-4DF8-8624-95C8FC1A8916}" dt="2018-02-11T11:50:39.082" v="361" actId="20577"/>
          <ac:spMkLst>
            <pc:docMk/>
            <pc:sldMk cId="804619340" sldId="303"/>
            <ac:spMk id="4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2/11/2018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eg>
</file>

<file path=ppt/media/image4.gif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2/11/2018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257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296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Does it do what I want</a:t>
            </a:r>
          </a:p>
          <a:p>
            <a:r>
              <a:rPr lang="en-GB" dirty="0"/>
              <a:t>If I change it does it do what I want</a:t>
            </a:r>
          </a:p>
          <a:p>
            <a:r>
              <a:rPr lang="en-GB" dirty="0"/>
              <a:t>What is it supposed to do</a:t>
            </a:r>
          </a:p>
          <a:p>
            <a:r>
              <a:rPr lang="en-GB" dirty="0"/>
              <a:t>This is how it is designed</a:t>
            </a:r>
          </a:p>
          <a:p>
            <a:r>
              <a:rPr lang="en-GB" dirty="0"/>
              <a:t>Does it still do what we want when we make big changes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A7E92C-A6B2-4CD9-A188-8139E6D44A1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286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A7E92C-A6B2-4CD9-A188-8139E6D44A1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862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2/11/2018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2/11/2018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qldbawithabeard.com/tag/tdd/" TargetMode="External"/><Relationship Id="rId2" Type="http://schemas.openxmlformats.org/officeDocument/2006/relationships/hyperlink" Target="https://www.youtube.com/watch?v=gssAtCeMOoo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pluralsight.com/courses/powershell-testing-pest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ster/Pester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vmynd.com/blog/five-factor-test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A76C0B-998D-4948-B6F9-A085211AE4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4" y="0"/>
            <a:ext cx="1636237" cy="2694150"/>
          </a:xfrm>
          <a:prstGeom prst="rect">
            <a:avLst/>
          </a:prstGeom>
          <a:effectLst>
            <a:softEdge rad="533400"/>
          </a:effectLst>
        </p:spPr>
      </p:pic>
      <p:sp>
        <p:nvSpPr>
          <p:cNvPr id="4" name="TextBox 3"/>
          <p:cNvSpPr txBox="1"/>
          <p:nvPr/>
        </p:nvSpPr>
        <p:spPr>
          <a:xfrm>
            <a:off x="882899" y="692696"/>
            <a:ext cx="10337541" cy="5261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99" dirty="0"/>
              <a:t> 	</a:t>
            </a:r>
            <a:r>
              <a:rPr lang="en-GB" sz="2399" dirty="0">
                <a:solidFill>
                  <a:srgbClr val="00FF00"/>
                </a:solidFill>
                <a:latin typeface="Lucida Console" panose="020B0609040504020204" pitchFamily="49" charset="0"/>
              </a:rPr>
              <a:t>Describing Presentation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FF00"/>
                </a:solidFill>
                <a:latin typeface="Lucida Console" panose="020B0609040504020204" pitchFamily="49" charset="0"/>
              </a:rPr>
              <a:t>  Context Presentation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   </a:t>
            </a:r>
            <a:r>
              <a:rPr lang="en-GB" sz="2399" dirty="0">
                <a:solidFill>
                  <a:srgbClr val="92D050"/>
                </a:solidFill>
                <a:latin typeface="Lucida Console" panose="020B0609040504020204" pitchFamily="49" charset="0"/>
              </a:rPr>
              <a:t>[+] Title Should Be 'Introduction to Pester‘ </a:t>
            </a:r>
            <a:r>
              <a:rPr lang="en-GB" sz="2399" dirty="0">
                <a:solidFill>
                  <a:srgbClr val="808080"/>
                </a:solidFill>
                <a:latin typeface="Lucida Console" panose="020B0609040504020204" pitchFamily="49" charset="0"/>
              </a:rPr>
              <a:t>89ms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   </a:t>
            </a:r>
            <a:r>
              <a:rPr lang="en-GB" sz="2399" dirty="0">
                <a:solidFill>
                  <a:srgbClr val="92D050"/>
                </a:solidFill>
                <a:latin typeface="Lucida Console" panose="020B0609040504020204" pitchFamily="49" charset="0"/>
              </a:rPr>
              <a:t>[+] Should have many Demos </a:t>
            </a:r>
            <a:r>
              <a:rPr lang="en-GB" sz="2399" dirty="0">
                <a:solidFill>
                  <a:srgbClr val="808080"/>
                </a:solidFill>
                <a:latin typeface="Lucida Console" panose="020B0609040504020204" pitchFamily="49" charset="0"/>
              </a:rPr>
              <a:t>8ms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FF00"/>
                </a:solidFill>
                <a:latin typeface="Lucida Console" panose="020B0609040504020204" pitchFamily="49" charset="0"/>
              </a:rPr>
              <a:t>  Context Speaker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   </a:t>
            </a:r>
            <a:r>
              <a:rPr lang="en-GB" sz="2399" dirty="0">
                <a:solidFill>
                  <a:srgbClr val="92D050"/>
                </a:solidFill>
                <a:latin typeface="Lucida Console" panose="020B0609040504020204" pitchFamily="49" charset="0"/>
              </a:rPr>
              <a:t>[+] Name should be Rob Sewell </a:t>
            </a:r>
            <a:r>
              <a:rPr lang="en-GB" sz="2399" dirty="0">
                <a:solidFill>
                  <a:srgbClr val="808080"/>
                </a:solidFill>
                <a:latin typeface="Lucida Console" panose="020B0609040504020204" pitchFamily="49" charset="0"/>
              </a:rPr>
              <a:t>51ms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   </a:t>
            </a:r>
            <a:r>
              <a:rPr lang="en-GB" sz="2399" dirty="0">
                <a:solidFill>
                  <a:srgbClr val="92D050"/>
                </a:solidFill>
                <a:latin typeface="Lucida Console" panose="020B0609040504020204" pitchFamily="49" charset="0"/>
              </a:rPr>
              <a:t>[+] Twitter Should be @</a:t>
            </a:r>
            <a:r>
              <a:rPr lang="en-GB" sz="2399" dirty="0" err="1">
                <a:solidFill>
                  <a:srgbClr val="92D050"/>
                </a:solidFill>
                <a:latin typeface="Lucida Console" panose="020B0609040504020204" pitchFamily="49" charset="0"/>
              </a:rPr>
              <a:t>sqldbawithbeard</a:t>
            </a:r>
            <a:r>
              <a:rPr lang="en-GB" sz="2399" dirty="0">
                <a:solidFill>
                  <a:srgbClr val="92D050"/>
                </a:solidFill>
                <a:latin typeface="Lucida Console" panose="020B0609040504020204" pitchFamily="49" charset="0"/>
              </a:rPr>
              <a:t> </a:t>
            </a:r>
            <a:r>
              <a:rPr lang="en-GB" sz="2399" dirty="0">
                <a:solidFill>
                  <a:srgbClr val="808080"/>
                </a:solidFill>
                <a:latin typeface="Lucida Console" panose="020B0609040504020204" pitchFamily="49" charset="0"/>
              </a:rPr>
              <a:t>19ms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   </a:t>
            </a:r>
            <a:r>
              <a:rPr lang="en-GB" sz="2399" dirty="0">
                <a:solidFill>
                  <a:srgbClr val="92D050"/>
                </a:solidFill>
                <a:latin typeface="Lucida Console" panose="020B0609040504020204" pitchFamily="49" charset="0"/>
              </a:rPr>
              <a:t>[+] Website Should be sqldbawithAbeard.com </a:t>
            </a:r>
            <a:r>
              <a:rPr lang="en-GB" sz="2399" dirty="0">
                <a:solidFill>
                  <a:srgbClr val="808080"/>
                </a:solidFill>
                <a:latin typeface="Lucida Console" panose="020B0609040504020204" pitchFamily="49" charset="0"/>
              </a:rPr>
              <a:t>12ms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FF00"/>
                </a:solidFill>
                <a:latin typeface="Lucida Console" panose="020B0609040504020204" pitchFamily="49" charset="0"/>
              </a:rPr>
              <a:t>  Context Audience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006400"/>
                </a:solidFill>
                <a:latin typeface="Lucida Console" panose="020B0609040504020204" pitchFamily="49" charset="0"/>
              </a:rPr>
              <a:t>    </a:t>
            </a:r>
            <a:r>
              <a:rPr lang="en-GB" sz="2399" dirty="0">
                <a:solidFill>
                  <a:srgbClr val="92D050"/>
                </a:solidFill>
                <a:latin typeface="Lucida Console" panose="020B0609040504020204" pitchFamily="49" charset="0"/>
              </a:rPr>
              <a:t>[+] Audience should be awesome </a:t>
            </a:r>
            <a:r>
              <a:rPr lang="en-GB" sz="2399" dirty="0">
                <a:solidFill>
                  <a:srgbClr val="808080"/>
                </a:solidFill>
                <a:latin typeface="Lucida Console" panose="020B0609040504020204" pitchFamily="49" charset="0"/>
              </a:rPr>
              <a:t>60ms</a:t>
            </a:r>
            <a:endParaRPr lang="en-GB" sz="2399" dirty="0">
              <a:solidFill>
                <a:srgbClr val="F5F5F5"/>
              </a:solidFill>
              <a:latin typeface="Lucida Console" panose="020B0609040504020204" pitchFamily="49" charset="0"/>
            </a:endParaRPr>
          </a:p>
          <a:p>
            <a:r>
              <a:rPr lang="en-GB" sz="2399" dirty="0">
                <a:solidFill>
                  <a:srgbClr val="FFFF00"/>
                </a:solidFill>
                <a:latin typeface="Lucida Console" panose="020B0609040504020204" pitchFamily="49" charset="0"/>
              </a:rPr>
              <a:t>    [!] They should not fall asleep 7ms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4CF63F-FDF6-4FBD-86E7-0E97129FD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900" y="-18553"/>
            <a:ext cx="1636237" cy="2694150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783C02-462D-4461-A6B9-AC74DD132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" y="4365104"/>
            <a:ext cx="1636237" cy="2694150"/>
          </a:xfrm>
          <a:prstGeom prst="rect">
            <a:avLst/>
          </a:prstGeom>
          <a:effectLst>
            <a:softEdge rad="533400"/>
          </a:effectLst>
        </p:spPr>
      </p:pic>
    </p:spTree>
    <p:extLst>
      <p:ext uri="{BB962C8B-B14F-4D97-AF65-F5344CB8AC3E}">
        <p14:creationId xmlns:p14="http://schemas.microsoft.com/office/powerpoint/2010/main" val="9874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693812" y="64872"/>
            <a:ext cx="11017224" cy="1200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Two things we didnt show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72132" y="1584219"/>
            <a:ext cx="10713227" cy="483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7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Test Drive</a:t>
            </a:r>
          </a:p>
          <a:p>
            <a:r>
              <a:rPr lang="en-GB" sz="31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A drive created in $</a:t>
            </a:r>
            <a:r>
              <a:rPr lang="en-GB" sz="3199" b="1" i="1" dirty="0" err="1">
                <a:solidFill>
                  <a:srgbClr val="FFFF00"/>
                </a:solidFill>
                <a:latin typeface="AppleStorm" panose="02000603000000000000" pitchFamily="50" charset="0"/>
              </a:rPr>
              <a:t>ENV:Temp</a:t>
            </a:r>
            <a:r>
              <a:rPr lang="en-GB" sz="31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 that is accessible via $</a:t>
            </a:r>
            <a:r>
              <a:rPr lang="en-GB" sz="3199" b="1" i="1" dirty="0" err="1">
                <a:solidFill>
                  <a:srgbClr val="FFFF00"/>
                </a:solidFill>
                <a:latin typeface="AppleStorm" panose="02000603000000000000" pitchFamily="50" charset="0"/>
              </a:rPr>
              <a:t>TestDrive</a:t>
            </a:r>
            <a:r>
              <a:rPr lang="en-GB" sz="31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 and exists within the scope of a Describe block</a:t>
            </a:r>
            <a:br>
              <a:rPr lang="en-GB" sz="3199" b="1" i="1" dirty="0">
                <a:solidFill>
                  <a:srgbClr val="FFFF00"/>
                </a:solidFill>
                <a:latin typeface="AppleStorm" panose="02000603000000000000" pitchFamily="50" charset="0"/>
              </a:rPr>
            </a:br>
            <a:endParaRPr lang="en-GB" sz="3199" b="1" i="1" dirty="0">
              <a:solidFill>
                <a:srgbClr val="FFFF00"/>
              </a:solidFill>
              <a:latin typeface="AppleStorm" panose="02000603000000000000" pitchFamily="50" charset="0"/>
            </a:endParaRPr>
          </a:p>
          <a:p>
            <a:r>
              <a:rPr lang="en-GB" sz="47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In </a:t>
            </a:r>
            <a:r>
              <a:rPr lang="en-GB" sz="4799" b="1" i="1" dirty="0" err="1">
                <a:solidFill>
                  <a:srgbClr val="FFFF00"/>
                </a:solidFill>
                <a:latin typeface="AppleStorm" panose="02000603000000000000" pitchFamily="50" charset="0"/>
              </a:rPr>
              <a:t>ModuleScope</a:t>
            </a:r>
            <a:endParaRPr lang="en-GB" sz="4799" b="1" i="1" dirty="0">
              <a:solidFill>
                <a:srgbClr val="FFFF00"/>
              </a:solidFill>
              <a:latin typeface="AppleStorm" panose="02000603000000000000" pitchFamily="50" charset="0"/>
            </a:endParaRPr>
          </a:p>
          <a:p>
            <a:r>
              <a:rPr lang="en-GB" sz="279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This tells Pester to inject the mock into the module's scope, which causes any calls to those commands from inside the module to execute the mock instead.</a:t>
            </a:r>
          </a:p>
        </p:txBody>
      </p:sp>
    </p:spTree>
    <p:extLst>
      <p:ext uri="{BB962C8B-B14F-4D97-AF65-F5344CB8AC3E}">
        <p14:creationId xmlns:p14="http://schemas.microsoft.com/office/powerpoint/2010/main" val="151018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831850" y="1818724"/>
            <a:ext cx="151216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54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Questions?</a:t>
            </a:r>
            <a:endParaRPr lang="en-US" b="1" i="1" dirty="0">
              <a:solidFill>
                <a:srgbClr val="00B0F0"/>
              </a:solidFill>
              <a:latin typeface="AppleStorm" panose="02000603000000000000" pitchFamily="50" charset="0"/>
            </a:endParaRPr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>
          <a:xfrm>
            <a:off x="7822604" y="5796813"/>
            <a:ext cx="3827241" cy="564083"/>
          </a:xfrm>
        </p:spPr>
        <p:txBody>
          <a:bodyPr>
            <a:normAutofit fontScale="85000" lnSpcReduction="20000"/>
          </a:bodyPr>
          <a:lstStyle/>
          <a:p>
            <a:r>
              <a:rPr lang="de-DE" sz="24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Rob Sewell @sqldbawithbeard https://sqldbawith</a:t>
            </a:r>
            <a:r>
              <a:rPr lang="de-DE" sz="2400" b="1" i="1" dirty="0">
                <a:solidFill>
                  <a:srgbClr val="FF0000"/>
                </a:solidFill>
                <a:latin typeface="AppleStorm" panose="02000603000000000000" pitchFamily="50" charset="0"/>
              </a:rPr>
              <a:t>A</a:t>
            </a:r>
            <a:r>
              <a:rPr lang="de-DE" sz="24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beard.com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12192" y="3794391"/>
            <a:ext cx="151216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latin typeface="AppleStorm" panose="02000603000000000000" pitchFamily="50" charset="0"/>
              </a:rPr>
              <a:t>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636" y="1707674"/>
            <a:ext cx="2891049" cy="4124197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461189" y="2102949"/>
            <a:ext cx="1512168" cy="2878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133972" y="1700808"/>
            <a:ext cx="151216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923523" y="2102949"/>
            <a:ext cx="1512168" cy="2878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736646" y="1707674"/>
            <a:ext cx="151216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33154" y="2139554"/>
            <a:ext cx="1512168" cy="2878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297379" y="1772816"/>
            <a:ext cx="151216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102028" y="2072674"/>
            <a:ext cx="1512168" cy="2878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56540" y="3769772"/>
            <a:ext cx="151216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499246" y="3861048"/>
            <a:ext cx="151216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972576" y="3927469"/>
            <a:ext cx="151216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218898" y="4293096"/>
            <a:ext cx="1362520" cy="2878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solidFill>
                  <a:srgbClr val="FF000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711150" y="4329937"/>
            <a:ext cx="1512168" cy="2878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solidFill>
                  <a:srgbClr val="92D05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220364" y="4387814"/>
            <a:ext cx="1512168" cy="2878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solidFill>
                  <a:schemeClr val="accent4">
                    <a:lumMod val="75000"/>
                  </a:schemeClr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889238" y="4076102"/>
            <a:ext cx="1512168" cy="2878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9900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7457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5" grpId="0" build="p"/>
      <p:bldP spid="3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5400" b="1" i="1">
                <a:solidFill>
                  <a:srgbClr val="00B050"/>
                </a:solidFill>
                <a:latin typeface="AppleStorm" panose="02000603000000000000" pitchFamily="50" charset="0"/>
              </a:rPr>
              <a:t>Further Information</a:t>
            </a:r>
            <a:endParaRPr lang="en-US" b="1" i="1" dirty="0">
              <a:solidFill>
                <a:srgbClr val="00B0F0"/>
              </a:solidFill>
              <a:latin typeface="AppleStorm" panose="02000603000000000000" pitchFamily="50" charset="0"/>
            </a:endParaRPr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>
          <a:xfrm>
            <a:off x="7822604" y="5796813"/>
            <a:ext cx="3827241" cy="564083"/>
          </a:xfrm>
        </p:spPr>
        <p:txBody>
          <a:bodyPr>
            <a:normAutofit fontScale="85000" lnSpcReduction="20000"/>
          </a:bodyPr>
          <a:lstStyle/>
          <a:p>
            <a:r>
              <a:rPr lang="de-DE" sz="24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Rob Sewell @sqldbawithbeard https://sqldbawith</a:t>
            </a:r>
            <a:r>
              <a:rPr lang="de-DE" sz="2400" b="1" i="1" dirty="0">
                <a:solidFill>
                  <a:srgbClr val="FF0000"/>
                </a:solidFill>
                <a:latin typeface="AppleStorm" panose="02000603000000000000" pitchFamily="50" charset="0"/>
              </a:rPr>
              <a:t>A</a:t>
            </a:r>
            <a:r>
              <a:rPr lang="de-DE" sz="24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beard.com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29916" y="2060848"/>
            <a:ext cx="95050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2400" b="1" i="1" dirty="0">
                <a:latin typeface="AppleStorm" panose="02000603000000000000" pitchFamily="50" charset="0"/>
              </a:rPr>
              <a:t>Adam Bertram – The Pester Book </a:t>
            </a:r>
          </a:p>
          <a:p>
            <a:pPr>
              <a:lnSpc>
                <a:spcPct val="90000"/>
              </a:lnSpc>
            </a:pPr>
            <a:endParaRPr lang="en-GB" sz="2400" b="1" i="1" dirty="0">
              <a:latin typeface="AppleStorm" panose="02000603000000000000" pitchFamily="50" charset="0"/>
              <a:hlinkClick r:id=""/>
            </a:endParaRPr>
          </a:p>
          <a:p>
            <a:pPr>
              <a:lnSpc>
                <a:spcPct val="90000"/>
              </a:lnSpc>
            </a:pPr>
            <a:r>
              <a:rPr lang="en-GB" sz="2400" b="1" i="1" dirty="0">
                <a:latin typeface="AppleStorm" panose="02000603000000000000" pitchFamily="50" charset="0"/>
                <a:hlinkClick r:id=""/>
              </a:rPr>
              <a:t>https://leanpub.com/pesterbook</a:t>
            </a:r>
            <a:endParaRPr lang="en-GB" sz="2400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endParaRPr lang="en-GB" sz="2400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2400" b="1" i="1" dirty="0">
                <a:latin typeface="AppleStorm" panose="02000603000000000000" pitchFamily="50" charset="0"/>
              </a:rPr>
              <a:t>Test-Driven Development with Pester (June Blender)</a:t>
            </a:r>
          </a:p>
          <a:p>
            <a:pPr>
              <a:lnSpc>
                <a:spcPct val="90000"/>
              </a:lnSpc>
            </a:pPr>
            <a:r>
              <a:rPr lang="en-GB" sz="2400" b="1" i="1" dirty="0">
                <a:latin typeface="AppleStorm" panose="02000603000000000000" pitchFamily="50" charset="0"/>
                <a:hlinkClick r:id="rId2"/>
              </a:rPr>
              <a:t>https://www.youtube.com/watch?v=gssAtCeMOoo</a:t>
            </a:r>
            <a:r>
              <a:rPr lang="en-GB" sz="2400" b="1" i="1" dirty="0">
                <a:latin typeface="AppleStorm" panose="02000603000000000000" pitchFamily="50" charset="0"/>
              </a:rPr>
              <a:t> </a:t>
            </a:r>
          </a:p>
          <a:p>
            <a:pPr>
              <a:lnSpc>
                <a:spcPct val="90000"/>
              </a:lnSpc>
            </a:pPr>
            <a:endParaRPr lang="en-GB" sz="2400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2400" b="1" i="1" dirty="0">
                <a:latin typeface="AppleStorm" panose="02000603000000000000" pitchFamily="50" charset="0"/>
                <a:hlinkClick r:id="rId3"/>
              </a:rPr>
              <a:t>https://sqldbawithabeard.com/tag/tdd/</a:t>
            </a:r>
            <a:r>
              <a:rPr lang="en-GB" sz="2400" b="1" i="1" dirty="0">
                <a:latin typeface="AppleStorm" panose="02000603000000000000" pitchFamily="50" charset="0"/>
              </a:rPr>
              <a:t> </a:t>
            </a:r>
          </a:p>
          <a:p>
            <a:pPr>
              <a:lnSpc>
                <a:spcPct val="90000"/>
              </a:lnSpc>
            </a:pPr>
            <a:endParaRPr lang="en-GB" sz="2400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2400" b="1" i="1" dirty="0">
                <a:latin typeface="AppleStorm" panose="02000603000000000000" pitchFamily="50" charset="0"/>
                <a:hlinkClick r:id="rId4"/>
              </a:rPr>
              <a:t>https://www.pluralsight.com/courses/powershell-testing-pester</a:t>
            </a:r>
            <a:r>
              <a:rPr lang="en-GB" sz="2400" b="1" i="1" dirty="0">
                <a:latin typeface="AppleStorm" panose="02000603000000000000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461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876" y="404664"/>
            <a:ext cx="9684568" cy="1020762"/>
          </a:xfrm>
        </p:spPr>
        <p:txBody>
          <a:bodyPr>
            <a:noAutofit/>
          </a:bodyPr>
          <a:lstStyle/>
          <a:p>
            <a:pPr algn="ctr"/>
            <a:r>
              <a:rPr lang="en-US" sz="5400" b="1" i="1" dirty="0">
                <a:latin typeface="AppleStorm" panose="02000603000000000000" pitchFamily="50" charset="0"/>
              </a:rPr>
              <a:t>speaker questionnaire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9796" y="1700808"/>
            <a:ext cx="11593288" cy="5189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Name</a:t>
            </a:r>
            <a:r>
              <a:rPr lang="en-GB" sz="3200" b="1" i="1" dirty="0">
                <a:latin typeface="AppleStorm" panose="02000603000000000000" pitchFamily="50" charset="0"/>
              </a:rPr>
              <a:t> : Rob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Occupation</a:t>
            </a:r>
            <a:r>
              <a:rPr lang="en-GB" sz="4000" b="1" i="1" dirty="0">
                <a:latin typeface="AppleStorm" panose="02000603000000000000" pitchFamily="50" charset="0"/>
              </a:rPr>
              <a:t> </a:t>
            </a:r>
            <a:r>
              <a:rPr lang="en-GB" sz="3200" b="1" i="1" dirty="0">
                <a:latin typeface="AppleStorm" panose="02000603000000000000" pitchFamily="50" charset="0"/>
              </a:rPr>
              <a:t>: DBA, Automator, Do-</a:t>
            </a:r>
            <a:r>
              <a:rPr lang="en-GB" sz="3200" b="1" i="1" dirty="0" err="1">
                <a:latin typeface="AppleStorm" panose="02000603000000000000" pitchFamily="50" charset="0"/>
              </a:rPr>
              <a:t>er</a:t>
            </a:r>
            <a:r>
              <a:rPr lang="en-GB" sz="3200" b="1" i="1" dirty="0">
                <a:latin typeface="AppleStorm" panose="02000603000000000000" pitchFamily="50" charset="0"/>
              </a:rPr>
              <a:t>, Trainer, </a:t>
            </a:r>
            <a:r>
              <a:rPr lang="en-GB" sz="3200" b="1" i="1" dirty="0" err="1">
                <a:latin typeface="AppleStorm" panose="02000603000000000000" pitchFamily="50" charset="0"/>
              </a:rPr>
              <a:t>DevOpser</a:t>
            </a:r>
            <a:r>
              <a:rPr lang="en-GB" sz="3200" b="1" i="1" dirty="0">
                <a:latin typeface="AppleStorm" panose="02000603000000000000" pitchFamily="50" charset="0"/>
              </a:rPr>
              <a:t>! </a:t>
            </a:r>
          </a:p>
          <a:p>
            <a:pPr algn="ctr">
              <a:lnSpc>
                <a:spcPct val="90000"/>
              </a:lnSpc>
            </a:pPr>
            <a:r>
              <a:rPr lang="en-GB" sz="3200" b="1" i="1" dirty="0">
                <a:latin typeface="AppleStorm" panose="02000603000000000000" pitchFamily="50" charset="0"/>
              </a:rPr>
              <a:t>Available for hire </a:t>
            </a:r>
            <a:r>
              <a:rPr lang="en-GB" sz="3200" b="1" i="1" dirty="0">
                <a:latin typeface="AppleStorm" panose="02000603000000000000" pitchFamily="50" charset="0"/>
                <a:sym typeface="Wingdings" panose="05000000000000000000" pitchFamily="2" charset="2"/>
              </a:rPr>
              <a:t> - RobSewell.info</a:t>
            </a:r>
            <a:endParaRPr lang="en-GB" sz="3200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Interests</a:t>
            </a:r>
            <a:r>
              <a:rPr lang="en-GB" sz="3200" b="1" i="1" dirty="0">
                <a:latin typeface="AppleStorm" panose="02000603000000000000" pitchFamily="50" charset="0"/>
              </a:rPr>
              <a:t> : PowerShell, Automation And SQL (PaaS </a:t>
            </a:r>
            <a:r>
              <a:rPr lang="en-GB" sz="3200" b="1" i="1" dirty="0" err="1">
                <a:latin typeface="AppleStorm" panose="02000603000000000000" pitchFamily="50" charset="0"/>
              </a:rPr>
              <a:t>geddit</a:t>
            </a:r>
            <a:r>
              <a:rPr lang="en-GB" sz="3200" b="1" i="1" dirty="0">
                <a:latin typeface="AppleStorm" panose="02000603000000000000" pitchFamily="50" charset="0"/>
              </a:rPr>
              <a:t>?)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Interesting Fact </a:t>
            </a:r>
            <a:r>
              <a:rPr lang="en-GB" sz="3200" b="1" i="1" dirty="0">
                <a:latin typeface="AppleStorm" panose="02000603000000000000" pitchFamily="50" charset="0"/>
              </a:rPr>
              <a:t>: Beard. (Still) Plays Cricket, Flies Drone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Speaker</a:t>
            </a:r>
            <a:r>
              <a:rPr lang="en-GB" sz="32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 </a:t>
            </a:r>
            <a:r>
              <a:rPr lang="en-GB" sz="3200" b="1" i="1" dirty="0">
                <a:latin typeface="AppleStorm" panose="02000603000000000000" pitchFamily="50" charset="0"/>
              </a:rPr>
              <a:t>: </a:t>
            </a:r>
            <a:r>
              <a:rPr lang="en-GB" sz="3200" b="1" i="1" dirty="0" err="1">
                <a:latin typeface="AppleStorm" panose="02000603000000000000" pitchFamily="50" charset="0"/>
              </a:rPr>
              <a:t>PsConfEU</a:t>
            </a:r>
            <a:r>
              <a:rPr lang="en-GB" sz="3200" b="1" i="1" dirty="0">
                <a:latin typeface="AppleStorm" panose="02000603000000000000" pitchFamily="50" charset="0"/>
              </a:rPr>
              <a:t>, </a:t>
            </a:r>
            <a:r>
              <a:rPr lang="en-GB" sz="3200" b="1" i="1" dirty="0" err="1">
                <a:latin typeface="AppleStorm" panose="02000603000000000000" pitchFamily="50" charset="0"/>
              </a:rPr>
              <a:t>PsConfAsia</a:t>
            </a:r>
            <a:r>
              <a:rPr lang="en-GB" sz="3200" b="1" i="1" dirty="0">
                <a:latin typeface="AppleStorm" panose="02000603000000000000" pitchFamily="50" charset="0"/>
              </a:rPr>
              <a:t>, </a:t>
            </a:r>
            <a:r>
              <a:rPr lang="en-GB" sz="3200" b="1" i="1" dirty="0" err="1">
                <a:latin typeface="AppleStorm" panose="02000603000000000000" pitchFamily="50" charset="0"/>
              </a:rPr>
              <a:t>PSSaturdays</a:t>
            </a:r>
            <a:r>
              <a:rPr lang="en-GB" sz="3200" b="1" i="1" dirty="0">
                <a:latin typeface="AppleStorm" panose="02000603000000000000" pitchFamily="50" charset="0"/>
              </a:rPr>
              <a:t>, </a:t>
            </a:r>
            <a:r>
              <a:rPr lang="en-GB" sz="3200" b="1" i="1" dirty="0" err="1">
                <a:latin typeface="AppleStorm" panose="02000603000000000000" pitchFamily="50" charset="0"/>
              </a:rPr>
              <a:t>PSMondays</a:t>
            </a:r>
            <a:r>
              <a:rPr lang="en-GB" sz="3200" b="1" i="1" dirty="0">
                <a:latin typeface="AppleStorm" panose="02000603000000000000" pitchFamily="50" charset="0"/>
              </a:rPr>
              <a:t>, User Groups PowerShell and SQL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Community</a:t>
            </a:r>
            <a:r>
              <a:rPr lang="en-GB" sz="32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 </a:t>
            </a:r>
            <a:r>
              <a:rPr lang="en-GB" sz="3200" b="1" i="1" dirty="0">
                <a:latin typeface="AppleStorm" panose="02000603000000000000" pitchFamily="50" charset="0"/>
              </a:rPr>
              <a:t>: PowerShell VG, PowerShell Conference EU Organiser, </a:t>
            </a:r>
            <a:r>
              <a:rPr lang="en-GB" sz="3200" b="1" i="1" dirty="0" err="1">
                <a:latin typeface="AppleStorm" panose="02000603000000000000" pitchFamily="50" charset="0"/>
              </a:rPr>
              <a:t>PSDayUK</a:t>
            </a:r>
            <a:r>
              <a:rPr lang="en-GB" sz="3200" b="1" i="1" dirty="0">
                <a:latin typeface="AppleStorm" panose="02000603000000000000" pitchFamily="50" charset="0"/>
              </a:rPr>
              <a:t> Organiser, SQL South West , SQL Sat Exeter , dbareports, dbatools, SQLDiagAPI, MVP</a:t>
            </a:r>
          </a:p>
        </p:txBody>
      </p:sp>
      <p:pic>
        <p:nvPicPr>
          <p:cNvPr id="8" name="Picture 7" descr="A view of a mountain&#10;&#10;Description generated with high confidence">
            <a:extLst>
              <a:ext uri="{FF2B5EF4-FFF2-40B4-BE49-F238E27FC236}">
                <a16:creationId xmlns:a16="http://schemas.microsoft.com/office/drawing/2014/main" id="{50FE23EF-A64A-4A4E-B445-3F1EEC46FD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2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7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876" y="404664"/>
            <a:ext cx="9684568" cy="1020762"/>
          </a:xfrm>
        </p:spPr>
        <p:txBody>
          <a:bodyPr>
            <a:noAutofit/>
          </a:bodyPr>
          <a:lstStyle/>
          <a:p>
            <a:pPr algn="ctr"/>
            <a:r>
              <a:rPr lang="en-US" sz="5400" b="1" i="1" dirty="0">
                <a:latin typeface="AppleStorm" panose="02000603000000000000" pitchFamily="50" charset="0"/>
              </a:rPr>
              <a:t>speaker questionnaire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9796" y="1700808"/>
            <a:ext cx="11593288" cy="5189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Name</a:t>
            </a:r>
            <a:r>
              <a:rPr lang="en-GB" sz="3200" b="1" i="1" dirty="0">
                <a:latin typeface="AppleStorm" panose="02000603000000000000" pitchFamily="50" charset="0"/>
              </a:rPr>
              <a:t> : Rob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Occupation</a:t>
            </a:r>
            <a:r>
              <a:rPr lang="en-GB" sz="4000" b="1" i="1" dirty="0">
                <a:latin typeface="AppleStorm" panose="02000603000000000000" pitchFamily="50" charset="0"/>
              </a:rPr>
              <a:t> </a:t>
            </a:r>
            <a:r>
              <a:rPr lang="en-GB" sz="3200" b="1" i="1" dirty="0">
                <a:latin typeface="AppleStorm" panose="02000603000000000000" pitchFamily="50" charset="0"/>
              </a:rPr>
              <a:t>: DBA, Automator, Do-</a:t>
            </a:r>
            <a:r>
              <a:rPr lang="en-GB" sz="3200" b="1" i="1" dirty="0" err="1">
                <a:latin typeface="AppleStorm" panose="02000603000000000000" pitchFamily="50" charset="0"/>
              </a:rPr>
              <a:t>er</a:t>
            </a:r>
            <a:r>
              <a:rPr lang="en-GB" sz="3200" b="1" i="1" dirty="0">
                <a:latin typeface="AppleStorm" panose="02000603000000000000" pitchFamily="50" charset="0"/>
              </a:rPr>
              <a:t>, Trainer, </a:t>
            </a:r>
            <a:r>
              <a:rPr lang="en-GB" sz="3200" b="1" i="1" dirty="0" err="1">
                <a:latin typeface="AppleStorm" panose="02000603000000000000" pitchFamily="50" charset="0"/>
              </a:rPr>
              <a:t>DevOpser</a:t>
            </a:r>
            <a:r>
              <a:rPr lang="en-GB" sz="3200" b="1" i="1" dirty="0">
                <a:latin typeface="AppleStorm" panose="02000603000000000000" pitchFamily="50" charset="0"/>
              </a:rPr>
              <a:t>! </a:t>
            </a:r>
          </a:p>
          <a:p>
            <a:pPr algn="ctr">
              <a:lnSpc>
                <a:spcPct val="90000"/>
              </a:lnSpc>
            </a:pPr>
            <a:r>
              <a:rPr lang="en-GB" sz="3200" b="1" i="1" dirty="0">
                <a:latin typeface="AppleStorm" panose="02000603000000000000" pitchFamily="50" charset="0"/>
              </a:rPr>
              <a:t>Available for hire </a:t>
            </a:r>
            <a:r>
              <a:rPr lang="en-GB" sz="3200" b="1" i="1" dirty="0">
                <a:latin typeface="AppleStorm" panose="02000603000000000000" pitchFamily="50" charset="0"/>
                <a:sym typeface="Wingdings" panose="05000000000000000000" pitchFamily="2" charset="2"/>
              </a:rPr>
              <a:t> - RobSewell.info</a:t>
            </a:r>
            <a:endParaRPr lang="en-GB" sz="3200" b="1" i="1" dirty="0">
              <a:latin typeface="AppleStorm" panose="02000603000000000000" pitchFamily="50" charset="0"/>
            </a:endParaRP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Interests</a:t>
            </a:r>
            <a:r>
              <a:rPr lang="en-GB" sz="3200" b="1" i="1" dirty="0">
                <a:latin typeface="AppleStorm" panose="02000603000000000000" pitchFamily="50" charset="0"/>
              </a:rPr>
              <a:t> : PowerShell, Automation And SQL (PaaS </a:t>
            </a:r>
            <a:r>
              <a:rPr lang="en-GB" sz="3200" b="1" i="1" dirty="0" err="1">
                <a:latin typeface="AppleStorm" panose="02000603000000000000" pitchFamily="50" charset="0"/>
              </a:rPr>
              <a:t>geddit</a:t>
            </a:r>
            <a:r>
              <a:rPr lang="en-GB" sz="3200" b="1" i="1" dirty="0">
                <a:latin typeface="AppleStorm" panose="02000603000000000000" pitchFamily="50" charset="0"/>
              </a:rPr>
              <a:t>?)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Interesting Fact </a:t>
            </a:r>
            <a:r>
              <a:rPr lang="en-GB" sz="3200" b="1" i="1" dirty="0">
                <a:latin typeface="AppleStorm" panose="02000603000000000000" pitchFamily="50" charset="0"/>
              </a:rPr>
              <a:t>: Beard. (Still) Plays Cricket, Flies Drone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Speaker</a:t>
            </a:r>
            <a:r>
              <a:rPr lang="en-GB" sz="32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 </a:t>
            </a:r>
            <a:r>
              <a:rPr lang="en-GB" sz="3200" b="1" i="1" dirty="0">
                <a:latin typeface="AppleStorm" panose="02000603000000000000" pitchFamily="50" charset="0"/>
              </a:rPr>
              <a:t>: </a:t>
            </a:r>
            <a:r>
              <a:rPr lang="en-GB" sz="3200" b="1" i="1" dirty="0" err="1">
                <a:latin typeface="AppleStorm" panose="02000603000000000000" pitchFamily="50" charset="0"/>
              </a:rPr>
              <a:t>PsConfEU</a:t>
            </a:r>
            <a:r>
              <a:rPr lang="en-GB" sz="3200" b="1" i="1" dirty="0">
                <a:latin typeface="AppleStorm" panose="02000603000000000000" pitchFamily="50" charset="0"/>
              </a:rPr>
              <a:t>, </a:t>
            </a:r>
            <a:r>
              <a:rPr lang="en-GB" sz="3200" b="1" i="1" dirty="0" err="1">
                <a:latin typeface="AppleStorm" panose="02000603000000000000" pitchFamily="50" charset="0"/>
              </a:rPr>
              <a:t>PsConfAsia</a:t>
            </a:r>
            <a:r>
              <a:rPr lang="en-GB" sz="3200" b="1" i="1" dirty="0">
                <a:latin typeface="AppleStorm" panose="02000603000000000000" pitchFamily="50" charset="0"/>
              </a:rPr>
              <a:t>, </a:t>
            </a:r>
            <a:r>
              <a:rPr lang="en-GB" sz="3200" b="1" i="1" dirty="0" err="1">
                <a:latin typeface="AppleStorm" panose="02000603000000000000" pitchFamily="50" charset="0"/>
              </a:rPr>
              <a:t>PSSaturdays</a:t>
            </a:r>
            <a:r>
              <a:rPr lang="en-GB" sz="3200" b="1" i="1" dirty="0">
                <a:latin typeface="AppleStorm" panose="02000603000000000000" pitchFamily="50" charset="0"/>
              </a:rPr>
              <a:t>, </a:t>
            </a:r>
            <a:r>
              <a:rPr lang="en-GB" sz="3200" b="1" i="1" dirty="0" err="1">
                <a:latin typeface="AppleStorm" panose="02000603000000000000" pitchFamily="50" charset="0"/>
              </a:rPr>
              <a:t>PSMondays</a:t>
            </a:r>
            <a:r>
              <a:rPr lang="en-GB" sz="3200" b="1" i="1" dirty="0">
                <a:latin typeface="AppleStorm" panose="02000603000000000000" pitchFamily="50" charset="0"/>
              </a:rPr>
              <a:t>, User Groups PowerShell and SQL</a:t>
            </a:r>
          </a:p>
          <a:p>
            <a:pPr>
              <a:lnSpc>
                <a:spcPct val="90000"/>
              </a:lnSpc>
            </a:pPr>
            <a:r>
              <a:rPr lang="en-GB" sz="40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Community</a:t>
            </a:r>
            <a:r>
              <a:rPr lang="en-GB" sz="3200" b="1" i="1" dirty="0">
                <a:solidFill>
                  <a:schemeClr val="accent6"/>
                </a:solidFill>
                <a:latin typeface="AppleStorm" panose="02000603000000000000" pitchFamily="50" charset="0"/>
              </a:rPr>
              <a:t> </a:t>
            </a:r>
            <a:r>
              <a:rPr lang="en-GB" sz="3200" b="1" i="1" dirty="0">
                <a:latin typeface="AppleStorm" panose="02000603000000000000" pitchFamily="50" charset="0"/>
              </a:rPr>
              <a:t>: PowerShell VG, PowerShell Conference EU Organiser, </a:t>
            </a:r>
            <a:r>
              <a:rPr lang="en-GB" sz="3200" b="1" i="1" dirty="0" err="1">
                <a:latin typeface="AppleStorm" panose="02000603000000000000" pitchFamily="50" charset="0"/>
              </a:rPr>
              <a:t>PSDayUK</a:t>
            </a:r>
            <a:r>
              <a:rPr lang="en-GB" sz="3200" b="1" i="1" dirty="0">
                <a:latin typeface="AppleStorm" panose="02000603000000000000" pitchFamily="50" charset="0"/>
              </a:rPr>
              <a:t> Organiser, SQL South West , SQL Sat Exeter , dbareports, dbatools, SQLDiagAPI, MVP</a:t>
            </a:r>
          </a:p>
        </p:txBody>
      </p:sp>
    </p:spTree>
    <p:extLst>
      <p:ext uri="{BB962C8B-B14F-4D97-AF65-F5344CB8AC3E}">
        <p14:creationId xmlns:p14="http://schemas.microsoft.com/office/powerpoint/2010/main" val="268110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2538" y="64872"/>
            <a:ext cx="8592414" cy="120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What is Pester?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1732538" y="1641725"/>
            <a:ext cx="8638710" cy="2704568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7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Pester provides a framework for running unit tests to execute and validate PowerShell commands from within PowerShell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38028" y="5301208"/>
            <a:ext cx="6561929" cy="646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99" dirty="0">
                <a:hlinkClick r:id="rId2"/>
              </a:rPr>
              <a:t>https://github.com/pester/Pester</a:t>
            </a:r>
            <a:r>
              <a:rPr lang="en-GB" sz="2399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485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2538" y="64872"/>
            <a:ext cx="8592414" cy="120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FF0000"/>
                </a:solidFill>
                <a:latin typeface="AppleStorm" panose="02000603000000000000" pitchFamily="50" charset="0"/>
              </a:rPr>
              <a:t>Why Test?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592967" y="909144"/>
            <a:ext cx="10483418" cy="5384439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Good tests can…</a:t>
            </a:r>
          </a:p>
          <a:p>
            <a:pPr marL="0" indent="0">
              <a:buNone/>
            </a:pPr>
            <a:endParaRPr lang="en-GB" sz="1000" b="1" i="1" dirty="0">
              <a:solidFill>
                <a:srgbClr val="FFC000"/>
              </a:solidFill>
              <a:latin typeface="AppleStorm" panose="02000603000000000000" pitchFamily="50" charset="0"/>
            </a:endParaRP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Verify the code is working correctly</a:t>
            </a: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Prevent future regressions</a:t>
            </a: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Document the code’s behaviour</a:t>
            </a: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Provide design guidance</a:t>
            </a:r>
          </a:p>
          <a:p>
            <a:r>
              <a:rPr lang="en-GB" sz="4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Support refactoring</a:t>
            </a:r>
          </a:p>
          <a:p>
            <a:pPr marL="0" indent="0">
              <a:buNone/>
            </a:pPr>
            <a:r>
              <a:rPr lang="en-GB" sz="2799" b="1" i="1" dirty="0">
                <a:solidFill>
                  <a:srgbClr val="FFC000"/>
                </a:solidFill>
                <a:latin typeface="AppleStorm" panose="02000603000000000000" pitchFamily="50" charset="0"/>
                <a:hlinkClick r:id="rId3"/>
              </a:rPr>
              <a:t>https://www.devmynd.com/blog/five-factor-testing/</a:t>
            </a:r>
            <a:r>
              <a:rPr lang="en-GB" sz="27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9732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3504" y="62158"/>
            <a:ext cx="9617492" cy="1200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How Do I Get Pester?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621804" y="1354379"/>
            <a:ext cx="11077628" cy="5491775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32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If you have PowerShell V5 or above you already have it. </a:t>
            </a:r>
          </a:p>
          <a:p>
            <a:pPr marL="0" indent="0">
              <a:buNone/>
            </a:pPr>
            <a:r>
              <a:rPr lang="en-GB" sz="11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</a:t>
            </a:r>
            <a:br>
              <a:rPr lang="en-GB" sz="3200" b="1" i="1" dirty="0">
                <a:solidFill>
                  <a:srgbClr val="00B050"/>
                </a:solidFill>
                <a:latin typeface="AppleStorm" panose="02000603000000000000" pitchFamily="50" charset="0"/>
              </a:rPr>
            </a:br>
            <a:r>
              <a:rPr lang="en-GB" sz="32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You should update </a:t>
            </a:r>
            <a:r>
              <a:rPr lang="en-GB" sz="3200" b="1" i="1" dirty="0">
                <a:solidFill>
                  <a:schemeClr val="accent4">
                    <a:lumMod val="75000"/>
                  </a:schemeClr>
                </a:solidFill>
                <a:latin typeface="AppleStorm" panose="02000603000000000000" pitchFamily="50" charset="0"/>
              </a:rPr>
              <a:t>(well install really) </a:t>
            </a:r>
            <a:r>
              <a:rPr lang="en-GB" sz="32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it using</a:t>
            </a:r>
          </a:p>
          <a:p>
            <a:pPr marL="0" indent="0">
              <a:buNone/>
            </a:pPr>
            <a:r>
              <a:rPr lang="en-GB" sz="11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</a:t>
            </a:r>
          </a:p>
          <a:p>
            <a:pPr marL="0" indent="0">
              <a:buNone/>
            </a:pPr>
            <a:r>
              <a:rPr lang="en-GB" sz="3200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Install-Module Pester -</a:t>
            </a:r>
            <a:r>
              <a:rPr lang="en-GB" sz="3200" b="1" i="1" dirty="0" err="1">
                <a:solidFill>
                  <a:srgbClr val="FFFF00"/>
                </a:solidFill>
                <a:latin typeface="AppleStorm" panose="02000603000000000000" pitchFamily="50" charset="0"/>
              </a:rPr>
              <a:t>SkipPublisherCheck</a:t>
            </a:r>
            <a:r>
              <a:rPr lang="en-GB" sz="3200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 –Force</a:t>
            </a:r>
          </a:p>
          <a:p>
            <a:pPr marL="0" indent="0">
              <a:buNone/>
            </a:pPr>
            <a:r>
              <a:rPr lang="en-GB" sz="10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</a:t>
            </a:r>
          </a:p>
          <a:p>
            <a:pPr marL="0" indent="0">
              <a:buNone/>
            </a:pPr>
            <a:r>
              <a:rPr lang="en-GB" sz="3200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You should also update regularly</a:t>
            </a:r>
          </a:p>
          <a:p>
            <a:pPr marL="0" indent="0">
              <a:buNone/>
            </a:pPr>
            <a:r>
              <a:rPr lang="en-GB" sz="10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</a:t>
            </a:r>
          </a:p>
          <a:p>
            <a:pPr marL="0" indent="0">
              <a:buNone/>
            </a:pPr>
            <a:r>
              <a:rPr lang="en-GB" sz="3200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Update-Module Pester</a:t>
            </a:r>
          </a:p>
          <a:p>
            <a:pPr marL="0" indent="0">
              <a:buNone/>
            </a:pPr>
            <a:r>
              <a:rPr lang="en-GB" sz="1100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 </a:t>
            </a:r>
          </a:p>
          <a:p>
            <a:pPr marL="0" indent="0">
              <a:buNone/>
            </a:pPr>
            <a:r>
              <a:rPr lang="en-GB" sz="3200" b="1" i="1" dirty="0">
                <a:solidFill>
                  <a:schemeClr val="accent5">
                    <a:lumMod val="75000"/>
                  </a:schemeClr>
                </a:solidFill>
                <a:latin typeface="AppleStorm" panose="02000603000000000000" pitchFamily="50" charset="0"/>
              </a:rPr>
              <a:t>Use </a:t>
            </a:r>
            <a:r>
              <a:rPr lang="en-GB" sz="3200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–Scope Current User </a:t>
            </a:r>
            <a:r>
              <a:rPr lang="en-GB" sz="3200" b="1" i="1" dirty="0">
                <a:solidFill>
                  <a:schemeClr val="accent5">
                    <a:lumMod val="75000"/>
                  </a:schemeClr>
                </a:solidFill>
                <a:latin typeface="AppleStorm" panose="02000603000000000000" pitchFamily="50" charset="0"/>
              </a:rPr>
              <a:t>if not running as Admin Process</a:t>
            </a:r>
          </a:p>
          <a:p>
            <a:pPr marL="0" indent="0">
              <a:buNone/>
            </a:pP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418719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33772" y="64872"/>
            <a:ext cx="11665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000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What does Pester Look Like?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251454" y="1917226"/>
            <a:ext cx="8638710" cy="4391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799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4F8A83-F2B3-4DB0-BD91-14452188F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959118"/>
            <a:ext cx="10486901" cy="589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7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33772" y="894"/>
            <a:ext cx="11665296" cy="1200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Environmental Validation</a:t>
            </a:r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276500" y="1134202"/>
            <a:ext cx="5277347" cy="4783347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599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As Pester is just PowerShell you can use it to validate the results of any PowerShell command</a:t>
            </a:r>
          </a:p>
          <a:p>
            <a:pPr marL="0" indent="0">
              <a:buNone/>
            </a:pPr>
            <a:endParaRPr lang="en-GB" sz="3599" b="1" i="1" dirty="0">
              <a:latin typeface="AppleStorm" panose="02000603000000000000" pitchFamily="50" charset="0"/>
            </a:endParaRPr>
          </a:p>
          <a:p>
            <a:pPr marL="0" indent="0" algn="ctr">
              <a:buNone/>
            </a:pPr>
            <a: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This is </a:t>
            </a:r>
            <a:b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</a:br>
            <a: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BRILLIANT </a:t>
            </a:r>
            <a:b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</a:br>
            <a:r>
              <a:rPr lang="en-GB" sz="359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for validating your environment</a:t>
            </a:r>
          </a:p>
          <a:p>
            <a:endParaRPr lang="de-DE" sz="2799" dirty="0"/>
          </a:p>
        </p:txBody>
      </p:sp>
      <p:pic>
        <p:nvPicPr>
          <p:cNvPr id="2050" name="Picture 2" descr="pester ola chec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729" y="1134202"/>
            <a:ext cx="5085856" cy="482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240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2538" y="64872"/>
            <a:ext cx="8592414" cy="120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7198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How Do I Start?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57908" y="1264888"/>
            <a:ext cx="57156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Hey Beardy !</a:t>
            </a:r>
          </a:p>
          <a:p>
            <a:endParaRPr lang="en-GB" sz="5400" b="1" i="1" dirty="0">
              <a:solidFill>
                <a:srgbClr val="FFC000"/>
              </a:solidFill>
              <a:latin typeface="AppleStorm" panose="02000603000000000000" pitchFamily="50" charset="0"/>
            </a:endParaRPr>
          </a:p>
          <a:p>
            <a:r>
              <a:rPr lang="en-GB" sz="54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MUST BE TIME </a:t>
            </a:r>
            <a:br>
              <a:rPr lang="en-GB" sz="5400" b="1" i="1" dirty="0">
                <a:solidFill>
                  <a:srgbClr val="FFC000"/>
                </a:solidFill>
                <a:latin typeface="AppleStorm" panose="02000603000000000000" pitchFamily="50" charset="0"/>
              </a:rPr>
            </a:br>
            <a:r>
              <a:rPr lang="en-GB" sz="5400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FOR A 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6241" y="1165508"/>
            <a:ext cx="2453610" cy="435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2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482</TotalTime>
  <Words>476</Words>
  <Application>Microsoft Office PowerPoint</Application>
  <PresentationFormat>Custom</PresentationFormat>
  <Paragraphs>106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AppleStorm</vt:lpstr>
      <vt:lpstr>Arial</vt:lpstr>
      <vt:lpstr>Consolas</vt:lpstr>
      <vt:lpstr>Corbel</vt:lpstr>
      <vt:lpstr>Lucida Console</vt:lpstr>
      <vt:lpstr>Wingdings</vt:lpstr>
      <vt:lpstr>Chalkboard 16x9</vt:lpstr>
      <vt:lpstr>PowerPoint Presentation</vt:lpstr>
      <vt:lpstr>speaker questionnaire</vt:lpstr>
      <vt:lpstr>speaker questionnaire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  <vt:lpstr>Further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Rob Sewell</dc:creator>
  <cp:lastModifiedBy>Rob Sewell</cp:lastModifiedBy>
  <cp:revision>37</cp:revision>
  <dcterms:created xsi:type="dcterms:W3CDTF">2017-05-28T09:19:37Z</dcterms:created>
  <dcterms:modified xsi:type="dcterms:W3CDTF">2018-02-11T11:50:47Z</dcterms:modified>
</cp:coreProperties>
</file>

<file path=docProps/thumbnail.jpeg>
</file>